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92" r:id="rId5"/>
    <p:sldId id="310" r:id="rId6"/>
    <p:sldId id="309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E87FE-FCB7-4DB1-B53E-84D07180F8EA}" v="88" dt="2022-03-13T16:10:50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619" autoAdjust="0"/>
  </p:normalViewPr>
  <p:slideViewPr>
    <p:cSldViewPr snapToGrid="0">
      <p:cViewPr varScale="1">
        <p:scale>
          <a:sx n="77" d="100"/>
          <a:sy n="77" d="100"/>
        </p:scale>
        <p:origin x="8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470AA-3F83-46CD-ABD7-21F3C8DBDD2D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9595F0-677E-4140-80B5-BD4CAF5C9418}">
      <dgm:prSet/>
      <dgm:spPr>
        <a:xfrm>
          <a:off x="601586" y="580"/>
          <a:ext cx="2631940" cy="1579164"/>
        </a:xfrm>
      </dgm:spPr>
      <dgm:t>
        <a:bodyPr/>
        <a:lstStyle/>
        <a:p>
          <a:pPr>
            <a:buNone/>
            <a:defRPr cap="all"/>
          </a:pPr>
          <a:r>
            <a:rPr lang="es-ES" b="0" i="0" cap="all">
              <a:latin typeface="Century Gothic" panose="020B0502020202020204"/>
              <a:ea typeface="+mn-ea"/>
              <a:cs typeface="+mn-cs"/>
            </a:rPr>
            <a:t>objetivos genéricos. p.</a:t>
          </a:r>
          <a:r>
            <a:rPr lang="es-ES" b="1" i="0" cap="all">
              <a:latin typeface="Century Gothic" panose="020B0502020202020204"/>
              <a:ea typeface="+mn-ea"/>
              <a:cs typeface="+mn-cs"/>
            </a:rPr>
            <a:t>4</a:t>
          </a:r>
          <a:endParaRPr lang="en-US" b="1" cap="all">
            <a:latin typeface="Century Gothic" panose="020B0502020202020204"/>
            <a:ea typeface="+mn-ea"/>
            <a:cs typeface="+mn-cs"/>
          </a:endParaRPr>
        </a:p>
      </dgm:t>
    </dgm:pt>
    <dgm:pt modelId="{22808730-D21F-4605-A8EB-BAAE7B2435C3}" type="parTrans" cxnId="{7F49E298-04AD-467B-909A-689E1934402F}">
      <dgm:prSet/>
      <dgm:spPr/>
      <dgm:t>
        <a:bodyPr/>
        <a:lstStyle/>
        <a:p>
          <a:endParaRPr lang="en-US"/>
        </a:p>
      </dgm:t>
    </dgm:pt>
    <dgm:pt modelId="{3F37B69B-9D71-4BF3-8774-FD4A4D778774}" type="sibTrans" cxnId="{7F49E298-04AD-467B-909A-689E1934402F}">
      <dgm:prSet/>
      <dgm:spPr/>
      <dgm:t>
        <a:bodyPr/>
        <a:lstStyle/>
        <a:p>
          <a:endParaRPr lang="en-US"/>
        </a:p>
      </dgm:t>
    </dgm:pt>
    <dgm:pt modelId="{2BCE3F75-29B5-4142-B86D-B0E6DFCCF158}">
      <dgm:prSet/>
      <dgm:spPr>
        <a:xfrm>
          <a:off x="3496721" y="580"/>
          <a:ext cx="2631940" cy="1579164"/>
        </a:xfrm>
      </dgm:spPr>
      <dgm:t>
        <a:bodyPr/>
        <a:lstStyle/>
        <a:p>
          <a:pPr>
            <a:buNone/>
            <a:defRPr cap="all"/>
          </a:pPr>
          <a:r>
            <a:rPr lang="es-ES" b="0" i="0" cap="all">
              <a:latin typeface="Century Gothic" panose="020B0502020202020204"/>
              <a:ea typeface="+mn-ea"/>
              <a:cs typeface="+mn-cs"/>
            </a:rPr>
            <a:t>Actividades desarrolladas en el ejercicio.  p.</a:t>
          </a:r>
          <a:r>
            <a:rPr lang="es-ES" b="1" i="0" cap="all">
              <a:latin typeface="Century Gothic" panose="020B0502020202020204"/>
              <a:ea typeface="+mn-ea"/>
              <a:cs typeface="+mn-cs"/>
            </a:rPr>
            <a:t>5 -13</a:t>
          </a:r>
          <a:endParaRPr lang="en-US" b="1" cap="all">
            <a:latin typeface="Century Gothic" panose="020B0502020202020204"/>
            <a:ea typeface="+mn-ea"/>
            <a:cs typeface="+mn-cs"/>
          </a:endParaRPr>
        </a:p>
      </dgm:t>
    </dgm:pt>
    <dgm:pt modelId="{9DF764C0-87B6-4040-B5C1-EF6101372B57}" type="parTrans" cxnId="{7C482B6F-48FE-4004-94F4-557F88CCF5B1}">
      <dgm:prSet/>
      <dgm:spPr/>
      <dgm:t>
        <a:bodyPr/>
        <a:lstStyle/>
        <a:p>
          <a:endParaRPr lang="en-US"/>
        </a:p>
      </dgm:t>
    </dgm:pt>
    <dgm:pt modelId="{9EF91C2D-B982-4E5C-BBE5-73E0202BC467}" type="sibTrans" cxnId="{7C482B6F-48FE-4004-94F4-557F88CCF5B1}">
      <dgm:prSet/>
      <dgm:spPr/>
      <dgm:t>
        <a:bodyPr/>
        <a:lstStyle/>
        <a:p>
          <a:endParaRPr lang="en-US"/>
        </a:p>
      </dgm:t>
    </dgm:pt>
    <dgm:pt modelId="{C9AAB8D7-BBCC-40E3-B30D-AED31267AEB8}">
      <dgm:prSet/>
      <dgm:spPr>
        <a:xfrm>
          <a:off x="6391855" y="580"/>
          <a:ext cx="2631940" cy="1579164"/>
        </a:xfrm>
      </dgm:spPr>
      <dgm:t>
        <a:bodyPr/>
        <a:lstStyle/>
        <a:p>
          <a:pPr>
            <a:buNone/>
            <a:defRPr cap="all"/>
          </a:pPr>
          <a:r>
            <a:rPr lang="es-ES" b="0" i="0" cap="all">
              <a:latin typeface="Century Gothic" panose="020B0502020202020204"/>
              <a:ea typeface="+mn-ea"/>
              <a:cs typeface="+mn-cs"/>
            </a:rPr>
            <a:t>Medios de comunicación. p.</a:t>
          </a:r>
          <a:r>
            <a:rPr lang="es-ES" b="1" i="0" cap="all">
              <a:latin typeface="Century Gothic" panose="020B0502020202020204"/>
              <a:ea typeface="+mn-ea"/>
              <a:cs typeface="+mn-cs"/>
            </a:rPr>
            <a:t>14</a:t>
          </a:r>
          <a:endParaRPr lang="en-US" b="1" cap="all">
            <a:latin typeface="Century Gothic" panose="020B0502020202020204"/>
            <a:ea typeface="+mn-ea"/>
            <a:cs typeface="+mn-cs"/>
          </a:endParaRPr>
        </a:p>
      </dgm:t>
    </dgm:pt>
    <dgm:pt modelId="{6EB91B52-DE0F-4323-82A9-36F1F9C17771}" type="parTrans" cxnId="{CD722AFF-3AC4-4066-AA0B-67EE8317B8C8}">
      <dgm:prSet/>
      <dgm:spPr/>
      <dgm:t>
        <a:bodyPr/>
        <a:lstStyle/>
        <a:p>
          <a:endParaRPr lang="en-US"/>
        </a:p>
      </dgm:t>
    </dgm:pt>
    <dgm:pt modelId="{74086CEC-7C91-46BE-85AC-02386F4BF68E}" type="sibTrans" cxnId="{CD722AFF-3AC4-4066-AA0B-67EE8317B8C8}">
      <dgm:prSet/>
      <dgm:spPr/>
      <dgm:t>
        <a:bodyPr/>
        <a:lstStyle/>
        <a:p>
          <a:endParaRPr lang="en-US"/>
        </a:p>
      </dgm:t>
    </dgm:pt>
    <dgm:pt modelId="{091F4C41-5DA6-45EC-909D-116BA973B779}">
      <dgm:prSet/>
      <dgm:spPr>
        <a:xfrm>
          <a:off x="601586" y="1842938"/>
          <a:ext cx="2631940" cy="1579164"/>
        </a:xfrm>
      </dgm:spPr>
      <dgm:t>
        <a:bodyPr/>
        <a:lstStyle/>
        <a:p>
          <a:pPr>
            <a:buNone/>
            <a:defRPr cap="all"/>
          </a:pPr>
          <a:r>
            <a:rPr lang="es-ES" b="0" i="0" cap="all">
              <a:latin typeface="Century Gothic" panose="020B0502020202020204"/>
              <a:ea typeface="+mn-ea"/>
              <a:cs typeface="+mn-cs"/>
            </a:rPr>
            <a:t>Movimientos financieros año 2021.p.15</a:t>
          </a:r>
          <a:endParaRPr lang="en-US" b="1" cap="all">
            <a:latin typeface="Century Gothic" panose="020B0502020202020204"/>
            <a:ea typeface="+mn-ea"/>
            <a:cs typeface="+mn-cs"/>
          </a:endParaRPr>
        </a:p>
      </dgm:t>
    </dgm:pt>
    <dgm:pt modelId="{5C974DE5-88C1-42D7-BAE3-E3F98B94BC5F}" type="parTrans" cxnId="{5B951303-B845-4FAF-B7CA-0FCD8829423F}">
      <dgm:prSet/>
      <dgm:spPr/>
      <dgm:t>
        <a:bodyPr/>
        <a:lstStyle/>
        <a:p>
          <a:endParaRPr lang="en-US"/>
        </a:p>
      </dgm:t>
    </dgm:pt>
    <dgm:pt modelId="{11A89FE4-E171-4101-9E4C-F6F2A1DBF3E1}" type="sibTrans" cxnId="{5B951303-B845-4FAF-B7CA-0FCD8829423F}">
      <dgm:prSet/>
      <dgm:spPr/>
      <dgm:t>
        <a:bodyPr/>
        <a:lstStyle/>
        <a:p>
          <a:endParaRPr lang="en-US"/>
        </a:p>
      </dgm:t>
    </dgm:pt>
    <dgm:pt modelId="{5B41EF6B-662D-4AF3-93BA-CD8FF86B3552}">
      <dgm:prSet/>
      <dgm:spPr>
        <a:xfrm>
          <a:off x="3496721" y="1842938"/>
          <a:ext cx="2631940" cy="1579164"/>
        </a:xfrm>
      </dgm:spPr>
      <dgm:t>
        <a:bodyPr/>
        <a:lstStyle/>
        <a:p>
          <a:pPr>
            <a:buNone/>
            <a:defRPr cap="all"/>
          </a:pPr>
          <a:r>
            <a:rPr lang="es-ES" b="0" i="0" cap="all">
              <a:latin typeface="Century Gothic" panose="020B0502020202020204"/>
              <a:ea typeface="+mn-ea"/>
              <a:cs typeface="+mn-cs"/>
            </a:rPr>
            <a:t>Objetivos a corto plazo. P.</a:t>
          </a:r>
          <a:r>
            <a:rPr lang="es-ES" b="1" i="0" cap="all">
              <a:latin typeface="Century Gothic" panose="020B0502020202020204"/>
              <a:ea typeface="+mn-ea"/>
              <a:cs typeface="+mn-cs"/>
            </a:rPr>
            <a:t>16</a:t>
          </a:r>
          <a:endParaRPr lang="en-US" b="1" cap="all">
            <a:latin typeface="Century Gothic" panose="020B0502020202020204"/>
            <a:ea typeface="+mn-ea"/>
            <a:cs typeface="+mn-cs"/>
          </a:endParaRPr>
        </a:p>
      </dgm:t>
    </dgm:pt>
    <dgm:pt modelId="{A27449FB-D51F-449D-BD14-CCB6D3B1B38D}" type="parTrans" cxnId="{5F9ABBD0-45FB-4D38-9375-61911A34BFFF}">
      <dgm:prSet/>
      <dgm:spPr/>
      <dgm:t>
        <a:bodyPr/>
        <a:lstStyle/>
        <a:p>
          <a:endParaRPr lang="en-US"/>
        </a:p>
      </dgm:t>
    </dgm:pt>
    <dgm:pt modelId="{89DE42EC-BC56-45DA-9C9A-D2EADCC37CB4}" type="sibTrans" cxnId="{5F9ABBD0-45FB-4D38-9375-61911A34BFFF}">
      <dgm:prSet/>
      <dgm:spPr/>
      <dgm:t>
        <a:bodyPr/>
        <a:lstStyle/>
        <a:p>
          <a:endParaRPr lang="en-US"/>
        </a:p>
      </dgm:t>
    </dgm:pt>
    <dgm:pt modelId="{967C3321-81FE-4FA2-B701-6A9B28066B26}">
      <dgm:prSet/>
      <dgm:spPr>
        <a:xfrm>
          <a:off x="6391855" y="1842938"/>
          <a:ext cx="2631940" cy="1579164"/>
        </a:xfrm>
      </dgm:spPr>
      <dgm:t>
        <a:bodyPr/>
        <a:lstStyle/>
        <a:p>
          <a:pPr>
            <a:buNone/>
            <a:defRPr cap="all"/>
          </a:pPr>
          <a:r>
            <a:rPr lang="es-ES" b="0" i="0" cap="all">
              <a:latin typeface="Century Gothic" panose="020B0502020202020204"/>
              <a:ea typeface="+mn-ea"/>
              <a:cs typeface="+mn-cs"/>
            </a:rPr>
            <a:t>Objetivos a medio y largo. plazo P.</a:t>
          </a:r>
          <a:r>
            <a:rPr lang="es-ES" b="1" i="0" cap="all">
              <a:latin typeface="Century Gothic" panose="020B0502020202020204"/>
              <a:ea typeface="+mn-ea"/>
              <a:cs typeface="+mn-cs"/>
            </a:rPr>
            <a:t>17</a:t>
          </a:r>
          <a:endParaRPr lang="en-US" b="1" cap="all">
            <a:latin typeface="Century Gothic" panose="020B0502020202020204"/>
            <a:ea typeface="+mn-ea"/>
            <a:cs typeface="+mn-cs"/>
          </a:endParaRPr>
        </a:p>
      </dgm:t>
    </dgm:pt>
    <dgm:pt modelId="{D7739164-7062-48C8-99E5-EAD6776CE709}" type="parTrans" cxnId="{8173E0EB-9CF3-4182-9A1D-DA69C2BBEBF4}">
      <dgm:prSet/>
      <dgm:spPr/>
      <dgm:t>
        <a:bodyPr/>
        <a:lstStyle/>
        <a:p>
          <a:endParaRPr lang="en-US"/>
        </a:p>
      </dgm:t>
    </dgm:pt>
    <dgm:pt modelId="{FFC15219-A7BF-460A-87CC-D21DC6E88B8E}" type="sibTrans" cxnId="{8173E0EB-9CF3-4182-9A1D-DA69C2BBEBF4}">
      <dgm:prSet/>
      <dgm:spPr/>
      <dgm:t>
        <a:bodyPr/>
        <a:lstStyle/>
        <a:p>
          <a:endParaRPr lang="en-US"/>
        </a:p>
      </dgm:t>
    </dgm:pt>
    <dgm:pt modelId="{9F78D02F-13A3-447D-9FF6-F0BFD636E7E5}" type="pres">
      <dgm:prSet presAssocID="{DC5470AA-3F83-46CD-ABD7-21F3C8DBDD2D}" presName="diagram" presStyleCnt="0">
        <dgm:presLayoutVars>
          <dgm:dir/>
          <dgm:resizeHandles val="exact"/>
        </dgm:presLayoutVars>
      </dgm:prSet>
      <dgm:spPr/>
    </dgm:pt>
    <dgm:pt modelId="{34CBBA90-13C9-41EC-8475-1F7E97911292}" type="pres">
      <dgm:prSet presAssocID="{AD9595F0-677E-4140-80B5-BD4CAF5C9418}" presName="node" presStyleLbl="node1" presStyleIdx="0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BF92136C-6201-4115-81B9-76217FDE4FE3}" type="pres">
      <dgm:prSet presAssocID="{3F37B69B-9D71-4BF3-8774-FD4A4D778774}" presName="sibTrans" presStyleCnt="0"/>
      <dgm:spPr/>
    </dgm:pt>
    <dgm:pt modelId="{2890EDCA-814B-488D-A4A1-7826EFC63062}" type="pres">
      <dgm:prSet presAssocID="{2BCE3F75-29B5-4142-B86D-B0E6DFCCF158}" presName="node" presStyleLbl="node1" presStyleIdx="1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51D60DD8-FBA4-4E2C-9487-0557D6CB87ED}" type="pres">
      <dgm:prSet presAssocID="{9EF91C2D-B982-4E5C-BBE5-73E0202BC467}" presName="sibTrans" presStyleCnt="0"/>
      <dgm:spPr/>
    </dgm:pt>
    <dgm:pt modelId="{EFFDBDC2-6A60-4B50-B8EE-40F899F050F7}" type="pres">
      <dgm:prSet presAssocID="{C9AAB8D7-BBCC-40E3-B30D-AED31267AEB8}" presName="node" presStyleLbl="node1" presStyleIdx="2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817EF5C7-B936-4372-A46E-B04ABCBA6158}" type="pres">
      <dgm:prSet presAssocID="{74086CEC-7C91-46BE-85AC-02386F4BF68E}" presName="sibTrans" presStyleCnt="0"/>
      <dgm:spPr/>
    </dgm:pt>
    <dgm:pt modelId="{EDCEF6DD-8012-42EB-85D1-6278BC89E609}" type="pres">
      <dgm:prSet presAssocID="{091F4C41-5DA6-45EC-909D-116BA973B779}" presName="node" presStyleLbl="node1" presStyleIdx="3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B60983D3-63B7-4937-B765-5930A12FC22C}" type="pres">
      <dgm:prSet presAssocID="{11A89FE4-E171-4101-9E4C-F6F2A1DBF3E1}" presName="sibTrans" presStyleCnt="0"/>
      <dgm:spPr/>
    </dgm:pt>
    <dgm:pt modelId="{AB411265-EEE3-48B6-8589-89FE0005A47F}" type="pres">
      <dgm:prSet presAssocID="{5B41EF6B-662D-4AF3-93BA-CD8FF86B3552}" presName="node" presStyleLbl="node1" presStyleIdx="4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39A6E111-E4BE-41BF-BF4C-439193B91AB0}" type="pres">
      <dgm:prSet presAssocID="{89DE42EC-BC56-45DA-9C9A-D2EADCC37CB4}" presName="sibTrans" presStyleCnt="0"/>
      <dgm:spPr/>
    </dgm:pt>
    <dgm:pt modelId="{0402E7C8-E175-4E7D-AA06-C1D4FEBB1652}" type="pres">
      <dgm:prSet presAssocID="{967C3321-81FE-4FA2-B701-6A9B28066B26}" presName="node" presStyleLbl="node1" presStyleIdx="5" presStyleCnt="6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A9CDA202-3D44-4BA4-9525-76E640FD84E2}" type="presOf" srcId="{091F4C41-5DA6-45EC-909D-116BA973B779}" destId="{EDCEF6DD-8012-42EB-85D1-6278BC89E609}" srcOrd="0" destOrd="0" presId="urn:microsoft.com/office/officeart/2005/8/layout/default"/>
    <dgm:cxn modelId="{5B951303-B845-4FAF-B7CA-0FCD8829423F}" srcId="{DC5470AA-3F83-46CD-ABD7-21F3C8DBDD2D}" destId="{091F4C41-5DA6-45EC-909D-116BA973B779}" srcOrd="3" destOrd="0" parTransId="{5C974DE5-88C1-42D7-BAE3-E3F98B94BC5F}" sibTransId="{11A89FE4-E171-4101-9E4C-F6F2A1DBF3E1}"/>
    <dgm:cxn modelId="{EF8FE760-FAE4-465D-BA76-7962601DFC1D}" type="presOf" srcId="{AD9595F0-677E-4140-80B5-BD4CAF5C9418}" destId="{34CBBA90-13C9-41EC-8475-1F7E97911292}" srcOrd="0" destOrd="0" presId="urn:microsoft.com/office/officeart/2005/8/layout/default"/>
    <dgm:cxn modelId="{DCD6C262-F0F3-435A-9C90-06972C9EF743}" type="presOf" srcId="{DC5470AA-3F83-46CD-ABD7-21F3C8DBDD2D}" destId="{9F78D02F-13A3-447D-9FF6-F0BFD636E7E5}" srcOrd="0" destOrd="0" presId="urn:microsoft.com/office/officeart/2005/8/layout/default"/>
    <dgm:cxn modelId="{18A8AA46-936D-405E-978F-B14AB8901DFD}" type="presOf" srcId="{967C3321-81FE-4FA2-B701-6A9B28066B26}" destId="{0402E7C8-E175-4E7D-AA06-C1D4FEBB1652}" srcOrd="0" destOrd="0" presId="urn:microsoft.com/office/officeart/2005/8/layout/default"/>
    <dgm:cxn modelId="{7C482B6F-48FE-4004-94F4-557F88CCF5B1}" srcId="{DC5470AA-3F83-46CD-ABD7-21F3C8DBDD2D}" destId="{2BCE3F75-29B5-4142-B86D-B0E6DFCCF158}" srcOrd="1" destOrd="0" parTransId="{9DF764C0-87B6-4040-B5C1-EF6101372B57}" sibTransId="{9EF91C2D-B982-4E5C-BBE5-73E0202BC467}"/>
    <dgm:cxn modelId="{6FD41757-24F9-4206-86F1-8077D198FA22}" type="presOf" srcId="{C9AAB8D7-BBCC-40E3-B30D-AED31267AEB8}" destId="{EFFDBDC2-6A60-4B50-B8EE-40F899F050F7}" srcOrd="0" destOrd="0" presId="urn:microsoft.com/office/officeart/2005/8/layout/default"/>
    <dgm:cxn modelId="{7F49E298-04AD-467B-909A-689E1934402F}" srcId="{DC5470AA-3F83-46CD-ABD7-21F3C8DBDD2D}" destId="{AD9595F0-677E-4140-80B5-BD4CAF5C9418}" srcOrd="0" destOrd="0" parTransId="{22808730-D21F-4605-A8EB-BAAE7B2435C3}" sibTransId="{3F37B69B-9D71-4BF3-8774-FD4A4D778774}"/>
    <dgm:cxn modelId="{80E02FCE-ED62-425A-A268-3898FF8DAE6E}" type="presOf" srcId="{2BCE3F75-29B5-4142-B86D-B0E6DFCCF158}" destId="{2890EDCA-814B-488D-A4A1-7826EFC63062}" srcOrd="0" destOrd="0" presId="urn:microsoft.com/office/officeart/2005/8/layout/default"/>
    <dgm:cxn modelId="{5F9ABBD0-45FB-4D38-9375-61911A34BFFF}" srcId="{DC5470AA-3F83-46CD-ABD7-21F3C8DBDD2D}" destId="{5B41EF6B-662D-4AF3-93BA-CD8FF86B3552}" srcOrd="4" destOrd="0" parTransId="{A27449FB-D51F-449D-BD14-CCB6D3B1B38D}" sibTransId="{89DE42EC-BC56-45DA-9C9A-D2EADCC37CB4}"/>
    <dgm:cxn modelId="{6122BBD8-024B-444B-976F-938433417EB9}" type="presOf" srcId="{5B41EF6B-662D-4AF3-93BA-CD8FF86B3552}" destId="{AB411265-EEE3-48B6-8589-89FE0005A47F}" srcOrd="0" destOrd="0" presId="urn:microsoft.com/office/officeart/2005/8/layout/default"/>
    <dgm:cxn modelId="{8173E0EB-9CF3-4182-9A1D-DA69C2BBEBF4}" srcId="{DC5470AA-3F83-46CD-ABD7-21F3C8DBDD2D}" destId="{967C3321-81FE-4FA2-B701-6A9B28066B26}" srcOrd="5" destOrd="0" parTransId="{D7739164-7062-48C8-99E5-EAD6776CE709}" sibTransId="{FFC15219-A7BF-460A-87CC-D21DC6E88B8E}"/>
    <dgm:cxn modelId="{CD722AFF-3AC4-4066-AA0B-67EE8317B8C8}" srcId="{DC5470AA-3F83-46CD-ABD7-21F3C8DBDD2D}" destId="{C9AAB8D7-BBCC-40E3-B30D-AED31267AEB8}" srcOrd="2" destOrd="0" parTransId="{6EB91B52-DE0F-4323-82A9-36F1F9C17771}" sibTransId="{74086CEC-7C91-46BE-85AC-02386F4BF68E}"/>
    <dgm:cxn modelId="{0F5194E0-834A-4C4F-B511-4C694DB7237D}" type="presParOf" srcId="{9F78D02F-13A3-447D-9FF6-F0BFD636E7E5}" destId="{34CBBA90-13C9-41EC-8475-1F7E97911292}" srcOrd="0" destOrd="0" presId="urn:microsoft.com/office/officeart/2005/8/layout/default"/>
    <dgm:cxn modelId="{5B7EC433-00C1-4CB6-ACD2-351CFE04A07F}" type="presParOf" srcId="{9F78D02F-13A3-447D-9FF6-F0BFD636E7E5}" destId="{BF92136C-6201-4115-81B9-76217FDE4FE3}" srcOrd="1" destOrd="0" presId="urn:microsoft.com/office/officeart/2005/8/layout/default"/>
    <dgm:cxn modelId="{D37FDDE2-2C8D-4FCB-BDC2-F8F6409072A7}" type="presParOf" srcId="{9F78D02F-13A3-447D-9FF6-F0BFD636E7E5}" destId="{2890EDCA-814B-488D-A4A1-7826EFC63062}" srcOrd="2" destOrd="0" presId="urn:microsoft.com/office/officeart/2005/8/layout/default"/>
    <dgm:cxn modelId="{FE5A55CF-6C1F-4D91-B540-556717509D5B}" type="presParOf" srcId="{9F78D02F-13A3-447D-9FF6-F0BFD636E7E5}" destId="{51D60DD8-FBA4-4E2C-9487-0557D6CB87ED}" srcOrd="3" destOrd="0" presId="urn:microsoft.com/office/officeart/2005/8/layout/default"/>
    <dgm:cxn modelId="{54793DE0-A091-4DF2-B470-0BBA207126B0}" type="presParOf" srcId="{9F78D02F-13A3-447D-9FF6-F0BFD636E7E5}" destId="{EFFDBDC2-6A60-4B50-B8EE-40F899F050F7}" srcOrd="4" destOrd="0" presId="urn:microsoft.com/office/officeart/2005/8/layout/default"/>
    <dgm:cxn modelId="{DBEA65BC-8B26-48A5-B307-D823D33195EE}" type="presParOf" srcId="{9F78D02F-13A3-447D-9FF6-F0BFD636E7E5}" destId="{817EF5C7-B936-4372-A46E-B04ABCBA6158}" srcOrd="5" destOrd="0" presId="urn:microsoft.com/office/officeart/2005/8/layout/default"/>
    <dgm:cxn modelId="{D39D5361-4D57-4FEF-B62C-C7B5508CF016}" type="presParOf" srcId="{9F78D02F-13A3-447D-9FF6-F0BFD636E7E5}" destId="{EDCEF6DD-8012-42EB-85D1-6278BC89E609}" srcOrd="6" destOrd="0" presId="urn:microsoft.com/office/officeart/2005/8/layout/default"/>
    <dgm:cxn modelId="{2C9A316D-29E3-4645-9BD7-924E6FAFC5D7}" type="presParOf" srcId="{9F78D02F-13A3-447D-9FF6-F0BFD636E7E5}" destId="{B60983D3-63B7-4937-B765-5930A12FC22C}" srcOrd="7" destOrd="0" presId="urn:microsoft.com/office/officeart/2005/8/layout/default"/>
    <dgm:cxn modelId="{A6FD9B5F-C91F-46C0-B044-47EE239304D0}" type="presParOf" srcId="{9F78D02F-13A3-447D-9FF6-F0BFD636E7E5}" destId="{AB411265-EEE3-48B6-8589-89FE0005A47F}" srcOrd="8" destOrd="0" presId="urn:microsoft.com/office/officeart/2005/8/layout/default"/>
    <dgm:cxn modelId="{74A544B3-1E75-4CE8-B9B8-F6A9B7D74DB9}" type="presParOf" srcId="{9F78D02F-13A3-447D-9FF6-F0BFD636E7E5}" destId="{39A6E111-E4BE-41BF-BF4C-439193B91AB0}" srcOrd="9" destOrd="0" presId="urn:microsoft.com/office/officeart/2005/8/layout/default"/>
    <dgm:cxn modelId="{8AD3787E-5C1F-4322-9C4E-904B5F96F8E4}" type="presParOf" srcId="{9F78D02F-13A3-447D-9FF6-F0BFD636E7E5}" destId="{0402E7C8-E175-4E7D-AA06-C1D4FEBB165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BBA90-13C9-41EC-8475-1F7E97911292}">
      <dsp:nvSpPr>
        <dsp:cNvPr id="0" name=""/>
        <dsp:cNvSpPr/>
      </dsp:nvSpPr>
      <dsp:spPr>
        <a:xfrm>
          <a:off x="298608" y="3009"/>
          <a:ext cx="2956619" cy="17739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500" b="0" i="0" kern="1200" cap="all">
              <a:latin typeface="Century Gothic" panose="020B0502020202020204"/>
              <a:ea typeface="+mn-ea"/>
              <a:cs typeface="+mn-cs"/>
            </a:rPr>
            <a:t>objetivos genéricos. p.</a:t>
          </a:r>
          <a:r>
            <a:rPr lang="es-ES" sz="2500" b="1" i="0" kern="1200" cap="all">
              <a:latin typeface="Century Gothic" panose="020B0502020202020204"/>
              <a:ea typeface="+mn-ea"/>
              <a:cs typeface="+mn-cs"/>
            </a:rPr>
            <a:t>4</a:t>
          </a:r>
          <a:endParaRPr lang="en-US" sz="2500" b="1" kern="1200" cap="all">
            <a:latin typeface="Century Gothic" panose="020B0502020202020204"/>
            <a:ea typeface="+mn-ea"/>
            <a:cs typeface="+mn-cs"/>
          </a:endParaRPr>
        </a:p>
      </dsp:txBody>
      <dsp:txXfrm>
        <a:off x="298608" y="3009"/>
        <a:ext cx="2956619" cy="1773971"/>
      </dsp:txXfrm>
    </dsp:sp>
    <dsp:sp modelId="{2890EDCA-814B-488D-A4A1-7826EFC63062}">
      <dsp:nvSpPr>
        <dsp:cNvPr id="0" name=""/>
        <dsp:cNvSpPr/>
      </dsp:nvSpPr>
      <dsp:spPr>
        <a:xfrm>
          <a:off x="3550890" y="3009"/>
          <a:ext cx="2956619" cy="17739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500" b="0" i="0" kern="1200" cap="all">
              <a:latin typeface="Century Gothic" panose="020B0502020202020204"/>
              <a:ea typeface="+mn-ea"/>
              <a:cs typeface="+mn-cs"/>
            </a:rPr>
            <a:t>Actividades desarrolladas en el ejercicio.  p.</a:t>
          </a:r>
          <a:r>
            <a:rPr lang="es-ES" sz="2500" b="1" i="0" kern="1200" cap="all">
              <a:latin typeface="Century Gothic" panose="020B0502020202020204"/>
              <a:ea typeface="+mn-ea"/>
              <a:cs typeface="+mn-cs"/>
            </a:rPr>
            <a:t>5 -13</a:t>
          </a:r>
          <a:endParaRPr lang="en-US" sz="2500" b="1" kern="1200" cap="all">
            <a:latin typeface="Century Gothic" panose="020B0502020202020204"/>
            <a:ea typeface="+mn-ea"/>
            <a:cs typeface="+mn-cs"/>
          </a:endParaRPr>
        </a:p>
      </dsp:txBody>
      <dsp:txXfrm>
        <a:off x="3550890" y="3009"/>
        <a:ext cx="2956619" cy="1773971"/>
      </dsp:txXfrm>
    </dsp:sp>
    <dsp:sp modelId="{EFFDBDC2-6A60-4B50-B8EE-40F899F050F7}">
      <dsp:nvSpPr>
        <dsp:cNvPr id="0" name=""/>
        <dsp:cNvSpPr/>
      </dsp:nvSpPr>
      <dsp:spPr>
        <a:xfrm>
          <a:off x="6803171" y="3009"/>
          <a:ext cx="2956619" cy="17739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500" b="0" i="0" kern="1200" cap="all">
              <a:latin typeface="Century Gothic" panose="020B0502020202020204"/>
              <a:ea typeface="+mn-ea"/>
              <a:cs typeface="+mn-cs"/>
            </a:rPr>
            <a:t>Medios de comunicación. p.</a:t>
          </a:r>
          <a:r>
            <a:rPr lang="es-ES" sz="2500" b="1" i="0" kern="1200" cap="all">
              <a:latin typeface="Century Gothic" panose="020B0502020202020204"/>
              <a:ea typeface="+mn-ea"/>
              <a:cs typeface="+mn-cs"/>
            </a:rPr>
            <a:t>14</a:t>
          </a:r>
          <a:endParaRPr lang="en-US" sz="2500" b="1" kern="1200" cap="all">
            <a:latin typeface="Century Gothic" panose="020B0502020202020204"/>
            <a:ea typeface="+mn-ea"/>
            <a:cs typeface="+mn-cs"/>
          </a:endParaRPr>
        </a:p>
      </dsp:txBody>
      <dsp:txXfrm>
        <a:off x="6803171" y="3009"/>
        <a:ext cx="2956619" cy="1773971"/>
      </dsp:txXfrm>
    </dsp:sp>
    <dsp:sp modelId="{EDCEF6DD-8012-42EB-85D1-6278BC89E609}">
      <dsp:nvSpPr>
        <dsp:cNvPr id="0" name=""/>
        <dsp:cNvSpPr/>
      </dsp:nvSpPr>
      <dsp:spPr>
        <a:xfrm>
          <a:off x="298608" y="2072642"/>
          <a:ext cx="2956619" cy="17739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500" b="0" i="0" kern="1200" cap="all">
              <a:latin typeface="Century Gothic" panose="020B0502020202020204"/>
              <a:ea typeface="+mn-ea"/>
              <a:cs typeface="+mn-cs"/>
            </a:rPr>
            <a:t>Movimientos financieros año 2021.p.15</a:t>
          </a:r>
          <a:endParaRPr lang="en-US" sz="2500" b="1" kern="1200" cap="all">
            <a:latin typeface="Century Gothic" panose="020B0502020202020204"/>
            <a:ea typeface="+mn-ea"/>
            <a:cs typeface="+mn-cs"/>
          </a:endParaRPr>
        </a:p>
      </dsp:txBody>
      <dsp:txXfrm>
        <a:off x="298608" y="2072642"/>
        <a:ext cx="2956619" cy="1773971"/>
      </dsp:txXfrm>
    </dsp:sp>
    <dsp:sp modelId="{AB411265-EEE3-48B6-8589-89FE0005A47F}">
      <dsp:nvSpPr>
        <dsp:cNvPr id="0" name=""/>
        <dsp:cNvSpPr/>
      </dsp:nvSpPr>
      <dsp:spPr>
        <a:xfrm>
          <a:off x="3550890" y="2072642"/>
          <a:ext cx="2956619" cy="17739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500" b="0" i="0" kern="1200" cap="all">
              <a:latin typeface="Century Gothic" panose="020B0502020202020204"/>
              <a:ea typeface="+mn-ea"/>
              <a:cs typeface="+mn-cs"/>
            </a:rPr>
            <a:t>Objetivos a corto plazo. P.</a:t>
          </a:r>
          <a:r>
            <a:rPr lang="es-ES" sz="2500" b="1" i="0" kern="1200" cap="all">
              <a:latin typeface="Century Gothic" panose="020B0502020202020204"/>
              <a:ea typeface="+mn-ea"/>
              <a:cs typeface="+mn-cs"/>
            </a:rPr>
            <a:t>16</a:t>
          </a:r>
          <a:endParaRPr lang="en-US" sz="2500" b="1" kern="1200" cap="all">
            <a:latin typeface="Century Gothic" panose="020B0502020202020204"/>
            <a:ea typeface="+mn-ea"/>
            <a:cs typeface="+mn-cs"/>
          </a:endParaRPr>
        </a:p>
      </dsp:txBody>
      <dsp:txXfrm>
        <a:off x="3550890" y="2072642"/>
        <a:ext cx="2956619" cy="1773971"/>
      </dsp:txXfrm>
    </dsp:sp>
    <dsp:sp modelId="{0402E7C8-E175-4E7D-AA06-C1D4FEBB1652}">
      <dsp:nvSpPr>
        <dsp:cNvPr id="0" name=""/>
        <dsp:cNvSpPr/>
      </dsp:nvSpPr>
      <dsp:spPr>
        <a:xfrm>
          <a:off x="6803171" y="2072642"/>
          <a:ext cx="2956619" cy="17739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4200000"/>
          </a:lightRig>
        </a:scene3d>
        <a:sp3d prstMaterial="flat">
          <a:bevelT w="50800" h="635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500" b="0" i="0" kern="1200" cap="all">
              <a:latin typeface="Century Gothic" panose="020B0502020202020204"/>
              <a:ea typeface="+mn-ea"/>
              <a:cs typeface="+mn-cs"/>
            </a:rPr>
            <a:t>Objetivos a medio y largo. plazo P.</a:t>
          </a:r>
          <a:r>
            <a:rPr lang="es-ES" sz="2500" b="1" i="0" kern="1200" cap="all">
              <a:latin typeface="Century Gothic" panose="020B0502020202020204"/>
              <a:ea typeface="+mn-ea"/>
              <a:cs typeface="+mn-cs"/>
            </a:rPr>
            <a:t>17</a:t>
          </a:r>
          <a:endParaRPr lang="en-US" sz="2500" b="1" kern="1200" cap="all">
            <a:latin typeface="Century Gothic" panose="020B0502020202020204"/>
            <a:ea typeface="+mn-ea"/>
            <a:cs typeface="+mn-cs"/>
          </a:endParaRPr>
        </a:p>
      </dsp:txBody>
      <dsp:txXfrm>
        <a:off x="6803171" y="2072642"/>
        <a:ext cx="2956619" cy="1773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A0F8E-AFAD-4D82-ABA4-99D92654B445}" type="datetime1">
              <a:rPr lang="es-ES" smtClean="0"/>
              <a:t>13/03/2022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1E231-5B1F-4DA1-B2F6-15CEF3C52F2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27316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0C635-22CD-4687-8C86-092D09B235D0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A7762-33EF-4755-A500-13115E46C1E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94546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A7762-33EF-4755-A500-13115E46C1E5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739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1A7762-33EF-4755-A500-13115E46C1E5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728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latin typeface="Times New Roman" panose="02020603050405020304" pitchFamily="18" charset="0"/>
            </a:endParaRPr>
          </a:p>
        </p:txBody>
      </p:sp>
      <p:sp useBgFill="1">
        <p:nvSpPr>
          <p:cNvPr id="10" name="Rectá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á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á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c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20" name="Marcador de fech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AC7F34B9-73DD-4D85-BB37-D7D8FBCC096A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21" name="Marcador de posición de pie de página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22" name="Marcador de posición de número de diapositiv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5775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127A4F-5D5F-41CF-967D-AEC3A4E33B43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7031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latin typeface="Times New Roman" panose="02020603050405020304" pitchFamily="18" charset="0"/>
            </a:endParaRPr>
          </a:p>
        </p:txBody>
      </p:sp>
      <p:sp useBgFill="1">
        <p:nvSpPr>
          <p:cNvPr id="23" name="Rectá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á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á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fld id="{04FA5CE4-703F-43C6-B066-6C9562FD9571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9905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605B1B-4AA1-4D8B-B897-5F43939F87BB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9095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BC8295-D4B6-4D36-9FE1-9ECF38714B93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45147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D87E37-6123-4165-AE4C-33DC231CE07E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170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385F42-B8C2-4526-9CF3-2CD6597B7DD4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6916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E55F307F-8DCA-49E1-AAB8-7A48043F0488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s-ES" noProof="0" dirty="0"/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0753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01D0CB0-8E92-40D3-AE65-5F6C8CC9EEB8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 algn="l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8808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á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latin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á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66AC802-5133-4B8C-9A13-707AEB2FE535}" type="datetime1">
              <a:rPr lang="es-ES" noProof="0" smtClean="0"/>
              <a:t>13/03/2022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34B7E4EF-A1BD-40F4-AB7B-04F084DD991D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1640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BA1780-A246-4C7F-9267-727EF2F4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5BFB45-FC34-495C-9C68-F9641246C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3272" y="6022289"/>
            <a:ext cx="9159902" cy="559656"/>
          </a:xfrm>
        </p:spPr>
        <p:txBody>
          <a:bodyPr rtlCol="0">
            <a:noAutofit/>
          </a:bodyPr>
          <a:lstStyle/>
          <a:p>
            <a:pPr rtl="0"/>
            <a:r>
              <a:rPr lang="es-ES" sz="4400" b="1" dirty="0">
                <a:solidFill>
                  <a:schemeClr val="tx1"/>
                </a:solidFill>
                <a:latin typeface="+mn-lt"/>
              </a:rPr>
              <a:t>Rendición de cuentas año 2021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55CDCDF-DDE6-40F0-808C-A912FE7FF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272" y="2647012"/>
            <a:ext cx="5120640" cy="22358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372026-702A-4B7B-A4FB-4DC431D08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263" y="-1"/>
            <a:ext cx="12320244" cy="24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2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0F6B417-FF79-45BC-95CB-113818D84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158432"/>
              </p:ext>
            </p:extLst>
          </p:nvPr>
        </p:nvGraphicFramePr>
        <p:xfrm>
          <a:off x="372863" y="392839"/>
          <a:ext cx="7901126" cy="5528568"/>
        </p:xfrm>
        <a:graphic>
          <a:graphicData uri="http://schemas.openxmlformats.org/drawingml/2006/table">
            <a:tbl>
              <a:tblPr firstRow="1" firstCol="1" bandRow="1"/>
              <a:tblGrid>
                <a:gridCol w="719707">
                  <a:extLst>
                    <a:ext uri="{9D8B030D-6E8A-4147-A177-3AD203B41FA5}">
                      <a16:colId xmlns:a16="http://schemas.microsoft.com/office/drawing/2014/main" val="1564056661"/>
                    </a:ext>
                  </a:extLst>
                </a:gridCol>
                <a:gridCol w="1494173">
                  <a:extLst>
                    <a:ext uri="{9D8B030D-6E8A-4147-A177-3AD203B41FA5}">
                      <a16:colId xmlns:a16="http://schemas.microsoft.com/office/drawing/2014/main" val="1769514138"/>
                    </a:ext>
                  </a:extLst>
                </a:gridCol>
                <a:gridCol w="1282955">
                  <a:extLst>
                    <a:ext uri="{9D8B030D-6E8A-4147-A177-3AD203B41FA5}">
                      <a16:colId xmlns:a16="http://schemas.microsoft.com/office/drawing/2014/main" val="526256806"/>
                    </a:ext>
                  </a:extLst>
                </a:gridCol>
                <a:gridCol w="4404291">
                  <a:extLst>
                    <a:ext uri="{9D8B030D-6E8A-4147-A177-3AD203B41FA5}">
                      <a16:colId xmlns:a16="http://schemas.microsoft.com/office/drawing/2014/main" val="3043875643"/>
                    </a:ext>
                  </a:extLst>
                </a:gridCol>
              </a:tblGrid>
              <a:tr h="230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 dirty="0">
                          <a:effectLst/>
                        </a:rPr>
                        <a:t>FECHA</a:t>
                      </a:r>
                      <a:endParaRPr lang="es-CO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ENTIDAD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TIPO DE REUNIÓN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 dirty="0">
                          <a:effectLst/>
                        </a:rPr>
                        <a:t>RESUMEN</a:t>
                      </a:r>
                      <a:endParaRPr lang="es-CO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15629"/>
                  </a:ext>
                </a:extLst>
              </a:tr>
              <a:tr h="230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17 dicbre. 2020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Isa Ruta Costera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Solicitudes a ANI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652817"/>
                  </a:ext>
                </a:extLst>
              </a:tr>
              <a:tr h="230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20 febrero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Comunidad de Crespo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Presencial parque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Unión entidades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136432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26 febrero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Asociación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Mayor regulación, mejora señalización, actos culturales y arborización.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056704"/>
                  </a:ext>
                </a:extLst>
              </a:tr>
              <a:tr h="120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08 abril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Miembro Unión Europea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Lineas de financiación europeas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871189"/>
                  </a:ext>
                </a:extLst>
              </a:tr>
              <a:tr h="230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13 abril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 dirty="0">
                          <a:effectLst/>
                        </a:rPr>
                        <a:t>Asociación</a:t>
                      </a:r>
                      <a:endParaRPr lang="es-CO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Iniciativas para mejorar el mantenimiento del Parque.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558690"/>
                  </a:ext>
                </a:extLst>
              </a:tr>
              <a:tr h="349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29 abril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ISA Ruta Costera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Firman acta ANI Ruta Costera para iniciar adecuaciones Se comienza a hablar de la solución del padrinazgo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533881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30 abril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Asociación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Presencial Oceana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Ya de los pormenores del compromiso de recuperación del parque.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659870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05 mayo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 dirty="0">
                          <a:effectLst/>
                        </a:rPr>
                        <a:t>Espacio Público </a:t>
                      </a:r>
                      <a:r>
                        <a:rPr lang="es-CO" sz="500" dirty="0" err="1">
                          <a:effectLst/>
                        </a:rPr>
                        <a:t>GEPyM</a:t>
                      </a:r>
                      <a:endParaRPr lang="es-CO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Se habla de las especificaciones de la obra y del futuro del parque.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453308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12 mayo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Establecimiento Público Ambiental. EPA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Proyecto de recuperación del caño Juan Angola.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470307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27 mayo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Isa Ruta Costera y Espacio Público GEPyM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Mejora en la instalación de agua de riego, mesa de trabajo, para asuntos ambientales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589683"/>
                  </a:ext>
                </a:extLst>
              </a:tr>
              <a:tr h="467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03 junio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ANI, ISA Ruta Costera, JAC de Crespo, Asocrespo, Edil y Asoparcrespo 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Presencial parque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Asisten Cecilia Muñoz, (ANI) gerente del proyecto, Ausberto Coneo, Gerente de Espacio Público. Se habla del futuro del Parque.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608899"/>
                  </a:ext>
                </a:extLst>
              </a:tr>
              <a:tr h="230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29 junio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Asocrespo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Se nombran voceros para próxima reunión con Distrito.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532507"/>
                  </a:ext>
                </a:extLst>
              </a:tr>
              <a:tr h="5861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01 julio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ANI, ISA Ruta Costera, JAC de Crespo, Asocrespo, Edil y Asoparcrespo,Asomalecón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Contestación ANI a las 14 propuestas de la asociación.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31787"/>
                  </a:ext>
                </a:extLst>
              </a:tr>
              <a:tr h="230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26 de agosto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Asociación.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Presencial Oceana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Diversos temas.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611439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31 de agosto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ISA Ruta Costera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Propuesta 3 proyectos: Arborización, Taller ambiental y poda técnica.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96356"/>
                  </a:ext>
                </a:extLst>
              </a:tr>
              <a:tr h="406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08 sept.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Espacio Público GEPyM y Establecimiento Público Ambiental. EPA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Presencial parque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Arborización, poda, señalización, zonificación, canecas, participación de los edificios colindantes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576060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02 novbre.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Espacio Público GEPyM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Presencial GEPYM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Estrategias diseñadas para el futuro del parque administrado por el Distrito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386875"/>
                  </a:ext>
                </a:extLst>
              </a:tr>
              <a:tr h="230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20 y 21 novbre.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Comunidad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Presencial parque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Participación en el Festival al parque.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62630"/>
                  </a:ext>
                </a:extLst>
              </a:tr>
              <a:tr h="2477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23 novbre. 2021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ISA Ruta Costera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>
                          <a:effectLst/>
                        </a:rPr>
                        <a:t>Virtual</a:t>
                      </a:r>
                      <a:endParaRPr lang="es-CO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500" dirty="0">
                          <a:effectLst/>
                        </a:rPr>
                        <a:t>Estudio de prefactibilidad, para que ISA Ruta Costera administre el parque.</a:t>
                      </a:r>
                      <a:endParaRPr lang="es-CO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027" marR="29027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32844"/>
                  </a:ext>
                </a:extLst>
              </a:tr>
            </a:tbl>
          </a:graphicData>
        </a:graphic>
      </p:graphicFrame>
      <p:pic>
        <p:nvPicPr>
          <p:cNvPr id="3" name="Imagen 2" descr="Un hombre en una biblioteca&#10;&#10;Descripción generada automáticamente">
            <a:extLst>
              <a:ext uri="{FF2B5EF4-FFF2-40B4-BE49-F238E27FC236}">
                <a16:creationId xmlns:a16="http://schemas.microsoft.com/office/drawing/2014/main" id="{42FA1DAF-5C7C-4B7A-87AD-7369DAB4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834" y="656945"/>
            <a:ext cx="2231714" cy="2148397"/>
          </a:xfrm>
          <a:prstGeom prst="rect">
            <a:avLst/>
          </a:prstGeom>
        </p:spPr>
      </p:pic>
      <p:pic>
        <p:nvPicPr>
          <p:cNvPr id="4" name="Imagen 3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30C473CC-5DB4-4199-97AC-79C0B481E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710" y="3563835"/>
            <a:ext cx="2136557" cy="1599079"/>
          </a:xfrm>
          <a:prstGeom prst="rect">
            <a:avLst/>
          </a:prstGeom>
        </p:spPr>
      </p:pic>
      <p:pic>
        <p:nvPicPr>
          <p:cNvPr id="6" name="Imagen 5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B46A449E-31BB-4770-83B6-998C31ABB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267" y="1953082"/>
            <a:ext cx="2598198" cy="1948649"/>
          </a:xfrm>
          <a:prstGeom prst="rect">
            <a:avLst/>
          </a:prstGeom>
        </p:spPr>
      </p:pic>
      <p:pic>
        <p:nvPicPr>
          <p:cNvPr id="8" name="Imagen 7" descr="Un hombre parado enfrente de una casa&#10;&#10;Descripción generada automáticamente con confianza media">
            <a:extLst>
              <a:ext uri="{FF2B5EF4-FFF2-40B4-BE49-F238E27FC236}">
                <a16:creationId xmlns:a16="http://schemas.microsoft.com/office/drawing/2014/main" id="{3B689CD9-FBFE-4C0F-9F2C-68CCEEA54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429" y="4615554"/>
            <a:ext cx="2470951" cy="185321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A431266-6D64-4053-ABBD-ED49B319D206}"/>
              </a:ext>
            </a:extLst>
          </p:cNvPr>
          <p:cNvSpPr txBox="1"/>
          <p:nvPr/>
        </p:nvSpPr>
        <p:spPr>
          <a:xfrm>
            <a:off x="3293616" y="6020335"/>
            <a:ext cx="44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 E  U  N  I  O  N  E  S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9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9783D-31A5-42E4-8D14-0E54725372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7460" y="755488"/>
            <a:ext cx="3162300" cy="1646238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solidFill>
                  <a:srgbClr val="0070C0"/>
                </a:solidFill>
              </a:rPr>
              <a:t>2021</a:t>
            </a:r>
            <a:endParaRPr lang="es-CO" sz="7200" b="1" dirty="0"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8CB3DF-93EB-4A78-A0AC-DA902ACF8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10" y="337185"/>
            <a:ext cx="6925792" cy="43973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B7C4AD-8788-47BE-ADB3-634E3AD56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99" y="3140765"/>
            <a:ext cx="4742497" cy="34226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B7265A0-CEAA-4C3E-B758-DEB2B5619745}"/>
              </a:ext>
            </a:extLst>
          </p:cNvPr>
          <p:cNvSpPr txBox="1"/>
          <p:nvPr/>
        </p:nvSpPr>
        <p:spPr>
          <a:xfrm>
            <a:off x="5829078" y="5115587"/>
            <a:ext cx="618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“El éxito no se da de la noche a la mañana, es cuando cada día eres un poco mejor que el día anterior. Todo suma”.        </a:t>
            </a:r>
            <a:r>
              <a:rPr lang="es-ES" i="1" dirty="0"/>
              <a:t>Dwayne Johnson</a:t>
            </a:r>
            <a:endParaRPr lang="es-CO" i="1" dirty="0"/>
          </a:p>
        </p:txBody>
      </p:sp>
    </p:spTree>
    <p:extLst>
      <p:ext uri="{BB962C8B-B14F-4D97-AF65-F5344CB8AC3E}">
        <p14:creationId xmlns:p14="http://schemas.microsoft.com/office/powerpoint/2010/main" val="3014208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514CE2-6E85-A294-53BC-2E3F9A4ED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i="0" kern="1200" cap="none" spc="0" baseline="0" dirty="0">
                <a:effectLst/>
                <a:latin typeface="+mj-lt"/>
                <a:ea typeface="+mn-ea"/>
                <a:cs typeface="+mn-cs"/>
              </a:rPr>
              <a:t>Algunas Acciones llevadas a cabo en el parque</a:t>
            </a:r>
          </a:p>
        </p:txBody>
      </p:sp>
      <p:sp>
        <p:nvSpPr>
          <p:cNvPr id="9" name="Marcador de texto 15">
            <a:extLst>
              <a:ext uri="{FF2B5EF4-FFF2-40B4-BE49-F238E27FC236}">
                <a16:creationId xmlns:a16="http://schemas.microsoft.com/office/drawing/2014/main" id="{66ADCFD1-E2CB-44A4-AF07-DD985425EFF5}"/>
              </a:ext>
            </a:extLst>
          </p:cNvPr>
          <p:cNvSpPr txBox="1">
            <a:spLocks/>
          </p:cNvSpPr>
          <p:nvPr/>
        </p:nvSpPr>
        <p:spPr>
          <a:xfrm>
            <a:off x="1066800" y="2103120"/>
            <a:ext cx="4663440" cy="3749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indent="-182880" defTabSz="914400" fontAlgn="auto"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  <a:buSzPct val="80000"/>
              <a:buFont typeface="Garamond" pitchFamily="18" charset="0"/>
              <a:buChar char="◦"/>
              <a:tabLst/>
              <a:defRPr/>
            </a:pPr>
            <a:r>
              <a:rPr kumimoji="0" lang="es-ES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Entrevista en el parque, periódico El Universal.</a:t>
            </a:r>
          </a:p>
          <a:p>
            <a:pPr marR="0" indent="-182880" defTabSz="914400" fontAlgn="auto"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  <a:buSzPct val="80000"/>
              <a:buFont typeface="Garamond" pitchFamily="18" charset="0"/>
              <a:buChar char="◦"/>
              <a:tabLst/>
              <a:defRPr/>
            </a:pPr>
            <a:r>
              <a:rPr kumimoji="0" lang="es-ES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Plantaciones de manglar, uva de playa  y otras plantas en el parque.</a:t>
            </a:r>
          </a:p>
          <a:p>
            <a:pPr marR="0" indent="-182880" defTabSz="914400" fontAlgn="auto"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  <a:buSzPct val="80000"/>
              <a:buFont typeface="Garamond" pitchFamily="18" charset="0"/>
              <a:buChar char="◦"/>
              <a:tabLst/>
              <a:defRPr/>
            </a:pPr>
            <a:r>
              <a:rPr kumimoji="0" lang="es-ES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Jornada de limpieza con Jóvenes Iglesia y Gestión de Riesgo.</a:t>
            </a:r>
          </a:p>
          <a:p>
            <a:pPr marR="0" indent="-182880" defTabSz="914400" fontAlgn="auto"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  <a:buSzPct val="80000"/>
              <a:buFont typeface="Garamond" pitchFamily="18" charset="0"/>
              <a:buChar char="◦"/>
              <a:tabLst/>
              <a:defRPr/>
            </a:pPr>
            <a:r>
              <a:rPr kumimoji="0" lang="es-ES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Grabación video divulgativo.</a:t>
            </a:r>
          </a:p>
          <a:p>
            <a:pPr marR="0" indent="-182880" defTabSz="914400" fontAlgn="auto"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  <a:buSzPct val="80000"/>
              <a:buFont typeface="Garamond" pitchFamily="18" charset="0"/>
              <a:buChar char="◦"/>
              <a:tabLst/>
              <a:defRPr/>
            </a:pPr>
            <a:r>
              <a:rPr kumimoji="0" lang="es-ES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Participación 1ª Festival en el Parque.</a:t>
            </a:r>
          </a:p>
          <a:p>
            <a:pPr marR="0" indent="-182880" defTabSz="914400" fontAlgn="auto"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  <a:buSzPct val="80000"/>
              <a:buFont typeface="Garamond" pitchFamily="18" charset="0"/>
              <a:buChar char="◦"/>
              <a:tabLst/>
              <a:defRPr/>
            </a:pPr>
            <a:r>
              <a:rPr kumimoji="0" lang="es-ES" sz="1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</a:rPr>
              <a:t>Charla divulgativa al grupo de medio ambiente de la Iglesia Cristo Rey.</a:t>
            </a:r>
          </a:p>
          <a:p>
            <a:pPr marR="0" indent="-182880" defTabSz="914400" fontAlgn="auto">
              <a:spcBef>
                <a:spcPts val="800"/>
              </a:spcBef>
              <a:buClr>
                <a:schemeClr val="tx1">
                  <a:lumMod val="85000"/>
                  <a:lumOff val="15000"/>
                </a:schemeClr>
              </a:buClr>
              <a:buSzPct val="80000"/>
              <a:buFont typeface="Garamond" pitchFamily="18" charset="0"/>
              <a:buChar char="◦"/>
              <a:tabLst/>
              <a:defRPr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5CD2ED-8ED0-4529-AE54-B55A809AF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" r="1298" b="1"/>
          <a:stretch/>
        </p:blipFill>
        <p:spPr>
          <a:xfrm>
            <a:off x="6461760" y="2103120"/>
            <a:ext cx="4663440" cy="374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587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964978-789C-C251-D080-90B9B0F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831" y="3560788"/>
            <a:ext cx="3161963" cy="1645920"/>
          </a:xfrm>
        </p:spPr>
        <p:txBody>
          <a:bodyPr>
            <a:normAutofit fontScale="90000"/>
          </a:bodyPr>
          <a:lstStyle/>
          <a:p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Movimientos financieros de la asociación en el año 2021</a:t>
            </a:r>
            <a:endParaRPr lang="en-US" dirty="0"/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CD5FFDF6-FCE9-4B34-A8F4-F92FBFDBA0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92266"/>
              </p:ext>
            </p:extLst>
          </p:nvPr>
        </p:nvGraphicFramePr>
        <p:xfrm>
          <a:off x="0" y="0"/>
          <a:ext cx="4818708" cy="3478225"/>
        </p:xfrm>
        <a:graphic>
          <a:graphicData uri="http://schemas.openxmlformats.org/drawingml/2006/table">
            <a:tbl>
              <a:tblPr firstRow="1" firstCol="1" bandRow="1"/>
              <a:tblGrid>
                <a:gridCol w="1369492">
                  <a:extLst>
                    <a:ext uri="{9D8B030D-6E8A-4147-A177-3AD203B41FA5}">
                      <a16:colId xmlns:a16="http://schemas.microsoft.com/office/drawing/2014/main" val="3376958906"/>
                    </a:ext>
                  </a:extLst>
                </a:gridCol>
                <a:gridCol w="1074525">
                  <a:extLst>
                    <a:ext uri="{9D8B030D-6E8A-4147-A177-3AD203B41FA5}">
                      <a16:colId xmlns:a16="http://schemas.microsoft.com/office/drawing/2014/main" val="2378611698"/>
                    </a:ext>
                  </a:extLst>
                </a:gridCol>
                <a:gridCol w="1406192">
                  <a:extLst>
                    <a:ext uri="{9D8B030D-6E8A-4147-A177-3AD203B41FA5}">
                      <a16:colId xmlns:a16="http://schemas.microsoft.com/office/drawing/2014/main" val="1037808431"/>
                    </a:ext>
                  </a:extLst>
                </a:gridCol>
                <a:gridCol w="968499">
                  <a:extLst>
                    <a:ext uri="{9D8B030D-6E8A-4147-A177-3AD203B41FA5}">
                      <a16:colId xmlns:a16="http://schemas.microsoft.com/office/drawing/2014/main" val="3570296567"/>
                    </a:ext>
                  </a:extLst>
                </a:gridCol>
              </a:tblGrid>
              <a:tr h="415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800" dirty="0">
                          <a:effectLst/>
                        </a:rPr>
                        <a:t>EGRESOS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PRIMER SEMESTRE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SEGUNDO SEMESTRE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TOTAL</a:t>
                      </a:r>
                      <a:endParaRPr lang="es-CO" sz="8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ANUAL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025096"/>
                  </a:ext>
                </a:extLst>
              </a:tr>
              <a:tr h="141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Fac. anteriores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593160"/>
                  </a:ext>
                </a:extLst>
              </a:tr>
              <a:tr h="5111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Gastos administrativos </a:t>
                      </a:r>
                      <a:endParaRPr lang="es-CO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y operativos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$6.100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102.000-seg.</a:t>
                      </a:r>
                      <a:endParaRPr lang="es-CO" sz="800">
                        <a:effectLst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1.372.500-arb.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1.480.600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104384"/>
                  </a:ext>
                </a:extLst>
              </a:tr>
              <a:tr h="423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Gastos de recursos humanos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 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07701"/>
                  </a:ext>
                </a:extLst>
              </a:tr>
              <a:tr h="2795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Gastos de transporte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38180"/>
                  </a:ext>
                </a:extLst>
              </a:tr>
              <a:tr h="293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Campañas comunicación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$263.000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 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263.000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648564"/>
                  </a:ext>
                </a:extLst>
              </a:tr>
              <a:tr h="2795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Gastos manutención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149517"/>
                  </a:ext>
                </a:extLst>
              </a:tr>
              <a:tr h="415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Gastos para</a:t>
                      </a:r>
                      <a:endParaRPr lang="es-CO" sz="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formación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 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 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062963"/>
                  </a:ext>
                </a:extLst>
              </a:tr>
              <a:tr h="141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Bienes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$510.000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510.000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149026"/>
                  </a:ext>
                </a:extLst>
              </a:tr>
              <a:tr h="141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*Otros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57386"/>
                  </a:ext>
                </a:extLst>
              </a:tr>
              <a:tr h="3726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Total</a:t>
                      </a: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$779.100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900" dirty="0">
                          <a:effectLst/>
                        </a:rPr>
                        <a:t> 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100" b="1" dirty="0">
                          <a:effectLst/>
                        </a:rPr>
                        <a:t>2.253.600</a:t>
                      </a:r>
                      <a:endParaRPr lang="es-CO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69" marR="4896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004744"/>
                  </a:ext>
                </a:extLst>
              </a:tr>
            </a:tbl>
          </a:graphicData>
        </a:graphic>
      </p:graphicFrame>
      <p:graphicFrame>
        <p:nvGraphicFramePr>
          <p:cNvPr id="10" name="Marcador de contenido 10">
            <a:extLst>
              <a:ext uri="{FF2B5EF4-FFF2-40B4-BE49-F238E27FC236}">
                <a16:creationId xmlns:a16="http://schemas.microsoft.com/office/drawing/2014/main" id="{2B4B18AE-DE32-4C46-89FF-43A8208BEF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501091"/>
              </p:ext>
            </p:extLst>
          </p:nvPr>
        </p:nvGraphicFramePr>
        <p:xfrm>
          <a:off x="3221819" y="3478225"/>
          <a:ext cx="4818708" cy="3223209"/>
        </p:xfrm>
        <a:graphic>
          <a:graphicData uri="http://schemas.openxmlformats.org/drawingml/2006/table">
            <a:tbl>
              <a:tblPr firstRow="1" firstCol="1" bandRow="1"/>
              <a:tblGrid>
                <a:gridCol w="1253830">
                  <a:extLst>
                    <a:ext uri="{9D8B030D-6E8A-4147-A177-3AD203B41FA5}">
                      <a16:colId xmlns:a16="http://schemas.microsoft.com/office/drawing/2014/main" val="4131299311"/>
                    </a:ext>
                  </a:extLst>
                </a:gridCol>
                <a:gridCol w="1253150">
                  <a:extLst>
                    <a:ext uri="{9D8B030D-6E8A-4147-A177-3AD203B41FA5}">
                      <a16:colId xmlns:a16="http://schemas.microsoft.com/office/drawing/2014/main" val="3243676407"/>
                    </a:ext>
                  </a:extLst>
                </a:gridCol>
                <a:gridCol w="1195323">
                  <a:extLst>
                    <a:ext uri="{9D8B030D-6E8A-4147-A177-3AD203B41FA5}">
                      <a16:colId xmlns:a16="http://schemas.microsoft.com/office/drawing/2014/main" val="2216887238"/>
                    </a:ext>
                  </a:extLst>
                </a:gridCol>
                <a:gridCol w="1116405">
                  <a:extLst>
                    <a:ext uri="{9D8B030D-6E8A-4147-A177-3AD203B41FA5}">
                      <a16:colId xmlns:a16="http://schemas.microsoft.com/office/drawing/2014/main" val="3287958606"/>
                    </a:ext>
                  </a:extLst>
                </a:gridCol>
              </a:tblGrid>
              <a:tr h="548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800" dirty="0">
                          <a:effectLst/>
                        </a:rPr>
                        <a:t>INGRESOS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PRIMER SEMESTRE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 dirty="0">
                          <a:effectLst/>
                        </a:rPr>
                        <a:t>SEGUNDO SEMESTRE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TOTAL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ANUAL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89353"/>
                  </a:ext>
                </a:extLst>
              </a:tr>
              <a:tr h="408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Remanente mes anterior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 dirty="0">
                          <a:effectLst/>
                        </a:rPr>
                        <a:t> 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867741"/>
                  </a:ext>
                </a:extLst>
              </a:tr>
              <a:tr h="8269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Donaciones exteriores, (rifas, eventos, etc.)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 dirty="0">
                          <a:effectLst/>
                        </a:rPr>
                        <a:t> </a:t>
                      </a:r>
                      <a:endParaRPr lang="es-C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151705"/>
                  </a:ext>
                </a:extLst>
              </a:tr>
              <a:tr h="269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Recursos públicos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687217"/>
                  </a:ext>
                </a:extLst>
              </a:tr>
              <a:tr h="4089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Coop. internacional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641368"/>
                  </a:ext>
                </a:extLst>
              </a:tr>
              <a:tr h="269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Aportación asociados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$779.100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1.474.500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2.253.600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415991"/>
                  </a:ext>
                </a:extLst>
              </a:tr>
              <a:tr h="1311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Otros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 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543475"/>
                  </a:ext>
                </a:extLst>
              </a:tr>
              <a:tr h="3595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Total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$779.100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800">
                          <a:effectLst/>
                        </a:rPr>
                        <a:t>1.467.500</a:t>
                      </a:r>
                      <a:endParaRPr lang="es-C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100" b="1" dirty="0">
                          <a:effectLst/>
                        </a:rPr>
                        <a:t>2.253.600</a:t>
                      </a:r>
                      <a:endParaRPr lang="es-CO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50" marR="4815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116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920092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6EFC85F-8B36-4BF9-9754-CAC1DE4E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409" y="786981"/>
            <a:ext cx="2624805" cy="17286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AF991E8-9C59-4138-979C-F52AB322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98" y="3825349"/>
            <a:ext cx="2762717" cy="27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2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E7BD8EE-1F87-4374-AEE7-A190EDA5E9E3}"/>
              </a:ext>
            </a:extLst>
          </p:cNvPr>
          <p:cNvSpPr txBox="1">
            <a:spLocks/>
          </p:cNvSpPr>
          <p:nvPr/>
        </p:nvSpPr>
        <p:spPr bwMode="gray">
          <a:xfrm>
            <a:off x="1146076" y="574172"/>
            <a:ext cx="8853112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Objetivos de la asociación a corto plazo.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D8F48BE5-694C-4F32-96E3-6C1ACE350750}"/>
              </a:ext>
            </a:extLst>
          </p:cNvPr>
          <p:cNvSpPr txBox="1">
            <a:spLocks/>
          </p:cNvSpPr>
          <p:nvPr/>
        </p:nvSpPr>
        <p:spPr>
          <a:xfrm>
            <a:off x="579935" y="1455938"/>
            <a:ext cx="4862078" cy="4245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Trabajo conjuntamente con las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ONGs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y administradores.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Llevar a cabo actuaciones que garanticen la salud de la flora y la fauna, instalando tuberías de agua robustas con automatización.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Instalación de luminarias led, con energía solar.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Instalación de bancas resistentes, de concreto, para evitar su destroce.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Establecer y sistema de señalización homologado y artístico.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Marcador de contenido 5">
            <a:extLst>
              <a:ext uri="{FF2B5EF4-FFF2-40B4-BE49-F238E27FC236}">
                <a16:creationId xmlns:a16="http://schemas.microsoft.com/office/drawing/2014/main" id="{9409A9C3-9CE2-489C-BE5C-3402B3F92956}"/>
              </a:ext>
            </a:extLst>
          </p:cNvPr>
          <p:cNvSpPr txBox="1">
            <a:spLocks/>
          </p:cNvSpPr>
          <p:nvPr/>
        </p:nvSpPr>
        <p:spPr>
          <a:xfrm>
            <a:off x="6096000" y="1281136"/>
            <a:ext cx="5245038" cy="3016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Solucionar la recogida de residuos y la limpieza de las zonas duras del parque.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Continuar con la siembra de Mangle en los espolones, Uva de playa, Mangle rojo y Zaragoza en las playas, para evitar la entrada de arena al parque y la vía.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Mejora en el pavimento de las caminerías.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Habilitación de un acceso para los ciclistas que vienen de la zona norte.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Apertura de los ba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ños en las horas de más uso del parque.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Acciones de educación ambiental. 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0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E7BD8EE-1F87-4374-AEE7-A190EDA5E9E3}"/>
              </a:ext>
            </a:extLst>
          </p:cNvPr>
          <p:cNvSpPr txBox="1">
            <a:spLocks/>
          </p:cNvSpPr>
          <p:nvPr/>
        </p:nvSpPr>
        <p:spPr bwMode="gray">
          <a:xfrm>
            <a:off x="1146076" y="574172"/>
            <a:ext cx="8853112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Objetivos de la asociación a medio y largo plazo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437F0F5A-78DE-4822-8CAC-1205C829CE30}"/>
              </a:ext>
            </a:extLst>
          </p:cNvPr>
          <p:cNvSpPr txBox="1">
            <a:spLocks/>
          </p:cNvSpPr>
          <p:nvPr/>
        </p:nvSpPr>
        <p:spPr>
          <a:xfrm>
            <a:off x="747110" y="1760013"/>
            <a:ext cx="4845822" cy="412588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Conseguir un parque sostenible económica y ambientalmente.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Revertir la prohibición del baño en las playas del Crespo.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Establecer un acuerdo con los dirigentes de los clubs deportivos y el IDER para un adecuado mantenimiento y limpieza de las instalaciones que utilizan.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Realizar inventarios de Flora y Fauna y transmitir esta información por medio de grandes paneles informativos.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endParaRPr kumimoji="0" lang="es-E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BF211E19-4EA5-4BE4-BB47-6EEADA4ADCA8}"/>
              </a:ext>
            </a:extLst>
          </p:cNvPr>
          <p:cNvSpPr txBox="1">
            <a:spLocks/>
          </p:cNvSpPr>
          <p:nvPr/>
        </p:nvSpPr>
        <p:spPr>
          <a:xfrm>
            <a:off x="5945395" y="1650468"/>
            <a:ext cx="5712044" cy="3016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Disponer de un sistema de aprovechamiento del agua pluvial para facilitar el riego periódico.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Compostaje doméstico y comunitario, para mejorar la calidad del sustrato a nivel nutricional y estimular el crecimiento vegetativo de las plantas.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Conseguir un parque ejemplo de inserción civismo y cultura. Nueva denominación Parque.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Creación de más frentes de seguridad y un CAI ambiental de la policía.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08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7A9614D-F5EB-46E0-8619-8BCAFB59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17"/>
            <a:ext cx="12192000" cy="67771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C6CC4C-0F4F-4F58-BFB7-6FCBDC2A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1" y="1149893"/>
            <a:ext cx="6003899" cy="37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1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88147E8-24A0-4A9A-9443-151F5358DFF3}"/>
              </a:ext>
            </a:extLst>
          </p:cNvPr>
          <p:cNvSpPr txBox="1"/>
          <p:nvPr/>
        </p:nvSpPr>
        <p:spPr>
          <a:xfrm>
            <a:off x="474538" y="1018238"/>
            <a:ext cx="6185342" cy="4454104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 asociación amigos del parque de Crespo, nace de la suma de esfuerzos de un grupo de personas filantrópicas, sin </a:t>
            </a:r>
            <a:r>
              <a:rPr lang="es-ES" sz="2400" kern="0" dirty="0">
                <a:latin typeface="Century Gothic" panose="020B0502020202020204"/>
              </a:rPr>
              <a:t>animo de lucro, </a:t>
            </a:r>
            <a:r>
              <a:rPr kumimoji="0" lang="es-E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comprometidas en la conservación y mejora de este lindo entorno, repleto de encantos y recursos pero a la vez necesitado de ayuda y protección.  </a:t>
            </a:r>
            <a:endParaRPr kumimoji="0" lang="es-CO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CDC4D1-F09D-42FA-83D5-848D6D759BA0}"/>
              </a:ext>
            </a:extLst>
          </p:cNvPr>
          <p:cNvSpPr txBox="1"/>
          <p:nvPr/>
        </p:nvSpPr>
        <p:spPr>
          <a:xfrm>
            <a:off x="6944953" y="1937199"/>
            <a:ext cx="4772509" cy="1908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50000"/>
              </a:lnSpc>
              <a:spcBef>
                <a:spcPts val="1000"/>
              </a:spcBef>
              <a:buClr>
                <a:srgbClr val="B31166"/>
              </a:buClr>
              <a:buSzPct val="80000"/>
            </a:pP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“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Aquellos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que 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contemplan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la 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belleza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de la tierra, 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encuentran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fuerzas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que </a:t>
            </a:r>
            <a:r>
              <a:rPr lang="en-US" b="1" i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durarán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 para siempre”.</a:t>
            </a:r>
          </a:p>
          <a:p>
            <a:pPr defTabSz="457200">
              <a:lnSpc>
                <a:spcPct val="150000"/>
              </a:lnSpc>
              <a:spcBef>
                <a:spcPts val="1000"/>
              </a:spcBef>
              <a:buClr>
                <a:srgbClr val="B31166"/>
              </a:buClr>
              <a:buSzPct val="80000"/>
            </a:pP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/>
              </a:rPr>
              <a:t>Rachel Carson</a:t>
            </a:r>
          </a:p>
        </p:txBody>
      </p:sp>
    </p:spTree>
    <p:extLst>
      <p:ext uri="{BB962C8B-B14F-4D97-AF65-F5344CB8AC3E}">
        <p14:creationId xmlns:p14="http://schemas.microsoft.com/office/powerpoint/2010/main" val="67217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B8085-1FFF-44DD-A144-D794D923C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rtlCol="0" anchor="ctr">
            <a:normAutofit/>
          </a:bodyPr>
          <a:lstStyle/>
          <a:p>
            <a:r>
              <a:rPr lang="es-ES"/>
              <a:t>Índice: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64859629-A6F9-4B18-B63E-6D0F9ECB3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636256"/>
              </p:ext>
            </p:extLst>
          </p:nvPr>
        </p:nvGraphicFramePr>
        <p:xfrm>
          <a:off x="1066800" y="2103120"/>
          <a:ext cx="10058400" cy="3849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33773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personas en un parque&#10;&#10;Descripción generada automáticamente">
            <a:extLst>
              <a:ext uri="{FF2B5EF4-FFF2-40B4-BE49-F238E27FC236}">
                <a16:creationId xmlns:a16="http://schemas.microsoft.com/office/drawing/2014/main" id="{3BB18BDF-B9CD-43BC-8245-B7ECC114F6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288" r="3275"/>
          <a:stretch/>
        </p:blipFill>
        <p:spPr>
          <a:xfrm>
            <a:off x="228599" y="237744"/>
            <a:ext cx="7696201" cy="6382512"/>
          </a:xfr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43C8AE-AFE6-443B-9872-9A90EF85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38432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Objetivos genéricos de la asociación.</a:t>
            </a:r>
            <a:endParaRPr lang="es-CO" sz="27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16A993-1FBC-4306-8581-6425C7486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La asociación se crea en diciembre del año 2020, para ejercer un adecuado control social y participación ciudadana, sobre el mantenimiento de la flora, la fauna y las infraestructuras del parque, para impulsar su desarrollo económico, cultural, recreativo y turístico, velando por la conservación del ecosistema. </a:t>
            </a:r>
            <a:endParaRPr kumimoji="0" lang="es-CO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>
              <a:lnSpc>
                <a:spcPct val="100000"/>
              </a:lnSpc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3460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63F23F9-7C39-4429-B7F5-DA4497B75A17}"/>
              </a:ext>
            </a:extLst>
          </p:cNvPr>
          <p:cNvSpPr txBox="1">
            <a:spLocks/>
          </p:cNvSpPr>
          <p:nvPr/>
        </p:nvSpPr>
        <p:spPr bwMode="gray">
          <a:xfrm>
            <a:off x="1154954" y="973668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Actividades desarrolladas por la asociación hasta la fecha.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F7B97D68-A3D5-44BA-B92D-50DA5546A71F}"/>
              </a:ext>
            </a:extLst>
          </p:cNvPr>
          <p:cNvSpPr txBox="1">
            <a:spLocks/>
          </p:cNvSpPr>
          <p:nvPr/>
        </p:nvSpPr>
        <p:spPr>
          <a:xfrm>
            <a:off x="1000775" y="4315277"/>
            <a:ext cx="314187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Derechos de petición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rgbClr val="B311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09A78E81-CF1F-40B5-A3BA-3B41687D56CA}"/>
              </a:ext>
            </a:extLst>
          </p:cNvPr>
          <p:cNvSpPr txBox="1">
            <a:spLocks/>
          </p:cNvSpPr>
          <p:nvPr/>
        </p:nvSpPr>
        <p:spPr>
          <a:xfrm>
            <a:off x="4445608" y="4315277"/>
            <a:ext cx="3147009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Reuniones de trabajo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rgbClr val="B311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CFE70DD-C60A-4FF4-B839-D5B12F3DF34A}"/>
              </a:ext>
            </a:extLst>
          </p:cNvPr>
          <p:cNvSpPr txBox="1">
            <a:spLocks/>
          </p:cNvSpPr>
          <p:nvPr/>
        </p:nvSpPr>
        <p:spPr>
          <a:xfrm>
            <a:off x="8164971" y="4315277"/>
            <a:ext cx="347894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B311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Acciones en el parque</a:t>
            </a:r>
            <a:endParaRPr kumimoji="0" lang="es-CO" sz="4000" b="1" i="0" u="none" strike="noStrike" kern="1200" cap="none" spc="0" normalizeH="0" baseline="0" noProof="0" dirty="0">
              <a:ln>
                <a:noFill/>
              </a:ln>
              <a:solidFill>
                <a:srgbClr val="B311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AE9BBD4-AF20-4C53-B8F4-CA67E226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 sz="4000" b="1" dirty="0">
                <a:solidFill>
                  <a:schemeClr val="accent2">
                    <a:lumMod val="50000"/>
                  </a:schemeClr>
                </a:solidFill>
              </a:rPr>
              <a:t>Derechos de petición </a:t>
            </a:r>
            <a:r>
              <a:rPr lang="es-ES" sz="4000" b="1" dirty="0"/>
              <a:t>presentados.</a:t>
            </a:r>
            <a:endParaRPr lang="es-CO" sz="4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4FDB29-49DE-41A5-A2E2-50670310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1" y="2450507"/>
            <a:ext cx="3664014" cy="1956986"/>
          </a:xfrm>
          <a:prstGeom prst="rect">
            <a:avLst/>
          </a:prstGeom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3A8ACF15-C9E8-496D-AF1D-3486E9ECFD6A}"/>
              </a:ext>
            </a:extLst>
          </p:cNvPr>
          <p:cNvSpPr txBox="1">
            <a:spLocks/>
          </p:cNvSpPr>
          <p:nvPr/>
        </p:nvSpPr>
        <p:spPr>
          <a:xfrm>
            <a:off x="4601851" y="2011980"/>
            <a:ext cx="3979441" cy="354410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182880" indent="-182880" algn="l" defTabSz="914400" rtl="0" eaLnBrk="1" latinLnBrk="0" hangingPunct="1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1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s-ES" sz="2600" b="1" dirty="0"/>
              <a:t>-Agencia Nacional de </a:t>
            </a:r>
          </a:p>
          <a:p>
            <a:pPr>
              <a:lnSpc>
                <a:spcPct val="170000"/>
              </a:lnSpc>
            </a:pPr>
            <a:r>
              <a:rPr lang="es-ES" sz="2600" b="1" dirty="0"/>
              <a:t>Infraestructura </a:t>
            </a:r>
            <a:r>
              <a:rPr lang="es-ES" sz="2600" dirty="0"/>
              <a:t>……….  …5</a:t>
            </a:r>
          </a:p>
          <a:p>
            <a:pPr>
              <a:lnSpc>
                <a:spcPct val="170000"/>
              </a:lnSpc>
            </a:pPr>
            <a:r>
              <a:rPr lang="es-ES" sz="2600" b="1" dirty="0"/>
              <a:t>-Secretaria de Planeación </a:t>
            </a:r>
            <a:r>
              <a:rPr lang="es-ES" sz="2600" dirty="0"/>
              <a:t>  2</a:t>
            </a:r>
          </a:p>
          <a:p>
            <a:pPr>
              <a:lnSpc>
                <a:spcPct val="170000"/>
              </a:lnSpc>
            </a:pPr>
            <a:r>
              <a:rPr lang="es-ES" sz="2600" b="1" dirty="0"/>
              <a:t>-Gerencia de Espacio </a:t>
            </a:r>
          </a:p>
          <a:p>
            <a:pPr>
              <a:lnSpc>
                <a:spcPct val="170000"/>
              </a:lnSpc>
            </a:pPr>
            <a:r>
              <a:rPr lang="es-ES" sz="2600" b="1" dirty="0"/>
              <a:t>Público y Movilidad </a:t>
            </a:r>
            <a:r>
              <a:rPr lang="es-ES" sz="2600" dirty="0"/>
              <a:t>……. 1</a:t>
            </a:r>
          </a:p>
          <a:p>
            <a:endParaRPr lang="es-CO" dirty="0"/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EA69939C-04F1-4881-BEE5-01C75F539934}"/>
              </a:ext>
            </a:extLst>
          </p:cNvPr>
          <p:cNvSpPr txBox="1">
            <a:spLocks/>
          </p:cNvSpPr>
          <p:nvPr/>
        </p:nvSpPr>
        <p:spPr>
          <a:xfrm>
            <a:off x="8581292" y="2674710"/>
            <a:ext cx="3141878" cy="22186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2000" dirty="0">
                <a:solidFill>
                  <a:schemeClr val="tx1"/>
                </a:solidFill>
              </a:rPr>
              <a:t>-</a:t>
            </a:r>
            <a:r>
              <a:rPr lang="es-ES" sz="2000" b="1" dirty="0">
                <a:solidFill>
                  <a:schemeClr val="tx1"/>
                </a:solidFill>
              </a:rPr>
              <a:t>Establecimiento Público Ambiental</a:t>
            </a:r>
            <a:r>
              <a:rPr lang="es-ES" sz="2000" dirty="0">
                <a:solidFill>
                  <a:schemeClr val="tx1"/>
                </a:solidFill>
              </a:rPr>
              <a:t>…   1</a:t>
            </a:r>
          </a:p>
          <a:p>
            <a:pPr>
              <a:lnSpc>
                <a:spcPct val="150000"/>
              </a:lnSpc>
            </a:pPr>
            <a:r>
              <a:rPr lang="es-ES" sz="2000" b="1" dirty="0">
                <a:solidFill>
                  <a:schemeClr val="tx1"/>
                </a:solidFill>
              </a:rPr>
              <a:t>-Eco-bloque </a:t>
            </a:r>
            <a:r>
              <a:rPr lang="es-ES" sz="2000" dirty="0">
                <a:solidFill>
                  <a:schemeClr val="tx1"/>
                </a:solidFill>
              </a:rPr>
              <a:t>………..……. 1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59774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>
            <a:extLst>
              <a:ext uri="{FF2B5EF4-FFF2-40B4-BE49-F238E27FC236}">
                <a16:creationId xmlns:a16="http://schemas.microsoft.com/office/drawing/2014/main" id="{11F9D3BB-09F3-4E45-84C8-A5DC0506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s-ES" sz="3300" b="1"/>
              <a:t>Reuniones con Agencia Nacional Infraestructura.</a:t>
            </a:r>
            <a:br>
              <a:rPr lang="es-ES" sz="3300" b="1"/>
            </a:br>
            <a:r>
              <a:rPr lang="es-ES" sz="3300" b="1"/>
              <a:t>Resultados</a:t>
            </a:r>
            <a:endParaRPr lang="es-CO" sz="3300" b="1"/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974CF441-3302-4668-8C75-63A625FE7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03120"/>
            <a:ext cx="3749040" cy="3749040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FB65769-11D5-7231-DA63-144DD0280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>
            <a:normAutofit fontScale="85000" lnSpcReduction="20000"/>
          </a:bodyPr>
          <a:lstStyle/>
          <a:p>
            <a:pPr marL="0" marR="0" lvl="0" indent="0" algn="just" defTabSz="4572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Convocatoria de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nueve reuniones con ANI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y/o Ruta Costera.</a:t>
            </a:r>
          </a:p>
          <a:p>
            <a:pPr marL="0" marR="0" lvl="0" indent="0" algn="just" defTabSz="4572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Entrega de planos iniciales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del proyecto del Parque lineal de Crespo.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-Estudio de las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propuestas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para la instalación de riego y protección de la flora.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-Entrega de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acta de precios unitarios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para la remodelación.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6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2">
            <a:extLst>
              <a:ext uri="{FF2B5EF4-FFF2-40B4-BE49-F238E27FC236}">
                <a16:creationId xmlns:a16="http://schemas.microsoft.com/office/drawing/2014/main" id="{11F9D3BB-09F3-4E45-84C8-A5DC0506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 fontScale="90000"/>
          </a:bodyPr>
          <a:lstStyle/>
          <a:p>
            <a:r>
              <a:rPr lang="es-ES" sz="3300" b="1" dirty="0"/>
              <a:t>Reuniones con Gerencia de Espacio Público y Movilidad.</a:t>
            </a:r>
            <a:br>
              <a:rPr lang="es-ES" sz="3300" b="1" dirty="0"/>
            </a:br>
            <a:r>
              <a:rPr lang="es-ES" sz="3300" b="1" dirty="0"/>
              <a:t>Resultados</a:t>
            </a:r>
            <a:endParaRPr lang="es-CO" sz="3300" b="1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FB65769-11D5-7231-DA63-144DD0280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5057890" cy="4112286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-Convocatoria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 seis reuniones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con GEPM.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-Compromiso de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socializar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los detalles del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apadrinamiento del parque.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-Compromiso de incluir a la asociación en las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mesas técnicas del parque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con la comunidad.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Creación de un 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espacio educativo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 el parque, Arborización, poda, señalización, zonificación, canecas, participación de los edificios colindantes.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B31166"/>
              </a:buClr>
              <a:buSzPct val="80000"/>
              <a:buFont typeface="Wingdings 3" charset="2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074728-E31D-4A5F-A998-912F2E7A8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0" y="3178787"/>
            <a:ext cx="5057891" cy="16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38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C12DBA-983C-3A0A-2752-BCD547FA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Otras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reuniones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trabajo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A2BA4F4-72E4-9CFD-7E3C-92D5CE5CD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8809" y="2785588"/>
            <a:ext cx="4663440" cy="2665301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Junta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Directiva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Dos reunions de trabajo.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Comunidad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entes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Distritales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cinco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mesas de trabajo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Representante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de la Unión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Europea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Una reunion 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etrabajo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.,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ADCE2A0-5CB8-4F74-ADB0-6656B6B99EF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24947" y="1982384"/>
            <a:ext cx="5629919" cy="423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34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040_TF78829772.potx" id="{885EEA19-6232-4FAB-AE6E-128921E3D383}" vid="{A7A3065A-484E-47A3-B155-47A3F643A41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Marquee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F3B215-496E-4790-A364-7C1C46DEC77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E2713E1-6312-427E-BFCB-C5A5DA3013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DB95DD-0319-4EE5-8C5C-9CEDF75E02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{BFDBAFA6-7D3D-47C7-AA53-80FDF980D83E}tf78829772_win32</Template>
  <TotalTime>88</TotalTime>
  <Words>1332</Words>
  <Application>Microsoft Office PowerPoint</Application>
  <PresentationFormat>Panorámica</PresentationFormat>
  <Paragraphs>240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Arial</vt:lpstr>
      <vt:lpstr>Calibri</vt:lpstr>
      <vt:lpstr>Century Gothic</vt:lpstr>
      <vt:lpstr>Garamond</vt:lpstr>
      <vt:lpstr>Sagona Book</vt:lpstr>
      <vt:lpstr>Sagona ExtraLight</vt:lpstr>
      <vt:lpstr>Times New Roman</vt:lpstr>
      <vt:lpstr>Wingdings 3</vt:lpstr>
      <vt:lpstr>SavonVTI</vt:lpstr>
      <vt:lpstr>Presentación de PowerPoint</vt:lpstr>
      <vt:lpstr>Presentación de PowerPoint</vt:lpstr>
      <vt:lpstr>Índice:</vt:lpstr>
      <vt:lpstr>Objetivos genéricos de la asociación.</vt:lpstr>
      <vt:lpstr>Presentación de PowerPoint</vt:lpstr>
      <vt:lpstr>Derechos de petición presentados.</vt:lpstr>
      <vt:lpstr>Reuniones con Agencia Nacional Infraestructura. Resultados</vt:lpstr>
      <vt:lpstr>Reuniones con Gerencia de Espacio Público y Movilidad. Resultados</vt:lpstr>
      <vt:lpstr>Otras reuniones de trabajo </vt:lpstr>
      <vt:lpstr>Presentación de PowerPoint</vt:lpstr>
      <vt:lpstr>2021</vt:lpstr>
      <vt:lpstr>Algunas Acciones llevadas a cabo en el parque</vt:lpstr>
      <vt:lpstr>Movimientos financieros de la asociación en el año 2021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martinez</dc:creator>
  <cp:lastModifiedBy>javier martinez</cp:lastModifiedBy>
  <cp:revision>2</cp:revision>
  <dcterms:created xsi:type="dcterms:W3CDTF">2022-03-13T14:46:30Z</dcterms:created>
  <dcterms:modified xsi:type="dcterms:W3CDTF">2022-03-13T16:14:58Z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